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9"/>
  </p:notesMasterIdLst>
  <p:sldIdLst>
    <p:sldId id="256" r:id="rId2"/>
    <p:sldId id="257" r:id="rId3"/>
    <p:sldId id="259" r:id="rId4"/>
    <p:sldId id="261" r:id="rId5"/>
    <p:sldId id="260" r:id="rId6"/>
    <p:sldId id="268" r:id="rId7"/>
    <p:sldId id="262" r:id="rId8"/>
    <p:sldId id="267" r:id="rId9"/>
    <p:sldId id="276" r:id="rId10"/>
    <p:sldId id="265" r:id="rId11"/>
    <p:sldId id="277" r:id="rId12"/>
    <p:sldId id="278" r:id="rId13"/>
    <p:sldId id="279" r:id="rId14"/>
    <p:sldId id="282" r:id="rId15"/>
    <p:sldId id="280" r:id="rId16"/>
    <p:sldId id="283" r:id="rId17"/>
    <p:sldId id="281" r:id="rId18"/>
    <p:sldId id="263" r:id="rId19"/>
    <p:sldId id="264" r:id="rId20"/>
    <p:sldId id="266" r:id="rId21"/>
    <p:sldId id="269" r:id="rId22"/>
    <p:sldId id="270" r:id="rId23"/>
    <p:sldId id="273" r:id="rId24"/>
    <p:sldId id="271" r:id="rId25"/>
    <p:sldId id="272" r:id="rId26"/>
    <p:sldId id="274" r:id="rId27"/>
    <p:sldId id="275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01"/>
    <p:restoredTop sz="88904"/>
  </p:normalViewPr>
  <p:slideViewPr>
    <p:cSldViewPr snapToGrid="0" snapToObjects="1">
      <p:cViewPr varScale="1">
        <p:scale>
          <a:sx n="109" d="100"/>
          <a:sy n="109" d="100"/>
        </p:scale>
        <p:origin x="69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6A6205-25AD-5B46-8487-B608EDE05A99}" type="datetimeFigureOut">
              <a:rPr lang="en-US" smtClean="0"/>
              <a:t>3/4/22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E10CE5-46CB-8F4C-B630-54FD4B5AA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8006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E10CE5-46CB-8F4C-B630-54FD4B5AA45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8132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E10CE5-46CB-8F4C-B630-54FD4B5AA45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0352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 in 2016 </a:t>
            </a:r>
            <a:r>
              <a:rPr lang="en-US"/>
              <a:t>by Bilen, SOA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E10CE5-46CB-8F4C-B630-54FD4B5AA45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1035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E10CE5-46CB-8F4C-B630-54FD4B5AA45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3515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E10CE5-46CB-8F4C-B630-54FD4B5AA45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2190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E10CE5-46CB-8F4C-B630-54FD4B5AA45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5961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E10CE5-46CB-8F4C-B630-54FD4B5AA45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8949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E10CE5-46CB-8F4C-B630-54FD4B5AA45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8226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E10CE5-46CB-8F4C-B630-54FD4B5AA45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195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annotation is lower</a:t>
            </a:r>
            <a:r>
              <a:rPr lang="en-US" baseline="0" dirty="0"/>
              <a:t> degree of info than output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E10CE5-46CB-8F4C-B630-54FD4B5AA45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1191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annotation is lower</a:t>
            </a:r>
            <a:r>
              <a:rPr lang="en-US" baseline="0" dirty="0"/>
              <a:t> degree of info </a:t>
            </a:r>
            <a:r>
              <a:rPr lang="en-US" baseline="0"/>
              <a:t>than output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E10CE5-46CB-8F4C-B630-54FD4B5AA45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7725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annotation is lower</a:t>
            </a:r>
            <a:r>
              <a:rPr lang="en-US" baseline="0" dirty="0"/>
              <a:t> degree of info than output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E10CE5-46CB-8F4C-B630-54FD4B5AA45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5327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like</a:t>
            </a:r>
            <a:r>
              <a:rPr lang="en-US" baseline="0" dirty="0"/>
              <a:t> viewpoint, scale, aspect ratio</a:t>
            </a:r>
          </a:p>
          <a:p>
            <a:r>
              <a:rPr lang="en-US" baseline="0" dirty="0"/>
              <a:t>Set of features that represent class -&gt; set of feat that represents the extent of each instance of a class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E10CE5-46CB-8F4C-B630-54FD4B5AA45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3671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like</a:t>
            </a:r>
            <a:r>
              <a:rPr lang="en-US" baseline="0" dirty="0"/>
              <a:t> viewpoint, scale, aspect ratio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E10CE5-46CB-8F4C-B630-54FD4B5AA45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758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Domain knowledge to extract features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E10CE5-46CB-8F4C-B630-54FD4B5AA45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7813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mine reliable instance samples</a:t>
            </a:r>
          </a:p>
          <a:p>
            <a:r>
              <a:rPr lang="en-US" dirty="0"/>
              <a:t>Non-max suppression</a:t>
            </a:r>
          </a:p>
          <a:p>
            <a:r>
              <a:rPr lang="en-US" dirty="0"/>
              <a:t>Histogram of oriented gradients, scale invariant feature transform</a:t>
            </a:r>
          </a:p>
          <a:p>
            <a:r>
              <a:rPr lang="en-US" dirty="0"/>
              <a:t>Support vector machine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E10CE5-46CB-8F4C-B630-54FD4B5AA45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148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mine reliable instance samples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E10CE5-46CB-8F4C-B630-54FD4B5AA45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4333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1D227D51-204B-ED48-AF9A-0BE9633FE04A}"/>
              </a:ext>
            </a:extLst>
          </p:cNvPr>
          <p:cNvSpPr/>
          <p:nvPr/>
        </p:nvSpPr>
        <p:spPr>
          <a:xfrm>
            <a:off x="5224243" y="1096772"/>
            <a:ext cx="6503180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Cross 49">
            <a:extLst>
              <a:ext uri="{FF2B5EF4-FFF2-40B4-BE49-F238E27FC236}">
                <a16:creationId xmlns:a16="http://schemas.microsoft.com/office/drawing/2014/main" id="{57A23F45-CDAE-8A40-8DE7-92A0BBC119B7}"/>
              </a:ext>
            </a:extLst>
          </p:cNvPr>
          <p:cNvSpPr/>
          <p:nvPr/>
        </p:nvSpPr>
        <p:spPr>
          <a:xfrm>
            <a:off x="5016811" y="5624450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68546383-CCC4-544B-B0D8-DE78DE39BB78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5D1728-714F-2942-A0D1-82FF9419B4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7106" y="1625608"/>
            <a:ext cx="8035342" cy="2722164"/>
          </a:xfrm>
        </p:spPr>
        <p:txBody>
          <a:bodyPr anchor="b"/>
          <a:lstStyle>
            <a:lvl1pPr algn="l">
              <a:defRPr sz="8000" spc="-15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D072D4-1496-3347-BBF8-5879DF263B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7106" y="4466845"/>
            <a:ext cx="8035342" cy="882904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EFC724-B499-364B-AEB5-B6517F6AD5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7105" y="5708747"/>
            <a:ext cx="3882843" cy="365125"/>
          </a:xfrm>
        </p:spPr>
        <p:txBody>
          <a:bodyPr/>
          <a:lstStyle>
            <a:lvl1pPr>
              <a:defRPr sz="1400"/>
            </a:lvl1pPr>
          </a:lstStyle>
          <a:p>
            <a:fld id="{73C3BD54-29B9-3D42-B178-776ED395AA85}" type="datetimeFigureOut">
              <a:rPr lang="en-US" smtClean="0"/>
              <a:pPr/>
              <a:t>3/4/22</a:t>
            </a:fld>
            <a:endParaRPr lang="en-US" sz="140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33889C-A4E9-B24E-818F-46A1124C5D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40F50F-250E-6D45-AEBC-2573FED0C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4991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>
            <a:extLst>
              <a:ext uri="{FF2B5EF4-FFF2-40B4-BE49-F238E27FC236}">
                <a16:creationId xmlns:a16="http://schemas.microsoft.com/office/drawing/2014/main" id="{9F6C0E12-251D-EA44-BF81-4ABDFBB94321}"/>
              </a:ext>
            </a:extLst>
          </p:cNvPr>
          <p:cNvSpPr/>
          <p:nvPr/>
        </p:nvSpPr>
        <p:spPr>
          <a:xfrm>
            <a:off x="7087169" y="1096772"/>
            <a:ext cx="4652226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DC5FF4-095A-114E-87B6-73C7ADFF9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1E6EC9-9650-2042-8581-5B4082F941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4A0800-B373-3B40-B187-30AFE44CDD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3/4/22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0A4C1C-C790-B449-8C06-78E8303F94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43E620-F86B-F447-AB06-DDAB39192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80487CB5-43E0-974C-9DDC-252A8A37107F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ross 9">
            <a:extLst>
              <a:ext uri="{FF2B5EF4-FFF2-40B4-BE49-F238E27FC236}">
                <a16:creationId xmlns:a16="http://schemas.microsoft.com/office/drawing/2014/main" id="{E9CB83EF-4143-5A45-9B3A-9E70DD50253B}"/>
              </a:ext>
            </a:extLst>
          </p:cNvPr>
          <p:cNvSpPr/>
          <p:nvPr/>
        </p:nvSpPr>
        <p:spPr>
          <a:xfrm>
            <a:off x="11415183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3923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09DF801-FF8E-6247-9065-D9304CD6093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355667" y="1204722"/>
            <a:ext cx="1853360" cy="467664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20E2615-7E4D-AB47-ACE6-236D716D7D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973667" y="1204722"/>
            <a:ext cx="8274047" cy="469693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1F0223-5AC9-374E-BD0C-344F67E2A8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3/4/22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BEDD42-54A1-E648-8829-140EC4C571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8FDF8F-8DBC-8A47-8000-5BA35DF9F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F2CE2A98-5154-A544-BE2A-FDC0811C19A0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C4EC832-8181-5643-8A62-117E43F0E498}"/>
              </a:ext>
            </a:extLst>
          </p:cNvPr>
          <p:cNvSpPr/>
          <p:nvPr/>
        </p:nvSpPr>
        <p:spPr>
          <a:xfrm>
            <a:off x="-1" y="1096772"/>
            <a:ext cx="263565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ross 9">
            <a:extLst>
              <a:ext uri="{FF2B5EF4-FFF2-40B4-BE49-F238E27FC236}">
                <a16:creationId xmlns:a16="http://schemas.microsoft.com/office/drawing/2014/main" id="{24AF3281-BC22-374D-A461-8B3181F600AA}"/>
              </a:ext>
            </a:extLst>
          </p:cNvPr>
          <p:cNvSpPr/>
          <p:nvPr/>
        </p:nvSpPr>
        <p:spPr>
          <a:xfrm>
            <a:off x="58248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1084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9F291BE0-7A7E-D04F-974F-9F4577FB2F46}"/>
              </a:ext>
            </a:extLst>
          </p:cNvPr>
          <p:cNvSpPr/>
          <p:nvPr/>
        </p:nvSpPr>
        <p:spPr>
          <a:xfrm>
            <a:off x="6163735" y="1096772"/>
            <a:ext cx="5571066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Cross 49">
            <a:extLst>
              <a:ext uri="{FF2B5EF4-FFF2-40B4-BE49-F238E27FC236}">
                <a16:creationId xmlns:a16="http://schemas.microsoft.com/office/drawing/2014/main" id="{BD33FF1F-6094-0B4A-A3E4-6B0D9283DB44}"/>
              </a:ext>
            </a:extLst>
          </p:cNvPr>
          <p:cNvSpPr/>
          <p:nvPr/>
        </p:nvSpPr>
        <p:spPr>
          <a:xfrm>
            <a:off x="11529484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B78A6D9C-C7A5-414B-8CB7-E31470D7D280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1D850E-6310-C04D-8CAC-B7FA9F332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5B7FB3-5DFC-6547-9567-C0ABE874C6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27D2DB-A7B1-204E-8416-E938952BCC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3/4/22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324BA1-E2D0-1E4B-9DB3-664FE27337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AE64B2-36E4-5A4E-A78A-A629829A3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9557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C97F6C6D-13AE-FD40-841C-4AB96460C390}"/>
              </a:ext>
            </a:extLst>
          </p:cNvPr>
          <p:cNvSpPr/>
          <p:nvPr/>
        </p:nvSpPr>
        <p:spPr>
          <a:xfrm>
            <a:off x="4291015" y="1096772"/>
            <a:ext cx="7436404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Cross 49">
            <a:extLst>
              <a:ext uri="{FF2B5EF4-FFF2-40B4-BE49-F238E27FC236}">
                <a16:creationId xmlns:a16="http://schemas.microsoft.com/office/drawing/2014/main" id="{24E27617-2112-2342-9FF1-39F2A241CCCC}"/>
              </a:ext>
            </a:extLst>
          </p:cNvPr>
          <p:cNvSpPr/>
          <p:nvPr/>
        </p:nvSpPr>
        <p:spPr>
          <a:xfrm>
            <a:off x="4086371" y="5624450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33CE582-7AFE-D048-B5BC-212A12A28F25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9EAEF4-E84F-CF40-B27B-01E1D2AFC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1881951"/>
            <a:ext cx="7335836" cy="1987707"/>
          </a:xfrm>
        </p:spPr>
        <p:txBody>
          <a:bodyPr anchor="b"/>
          <a:lstStyle>
            <a:lvl1pPr>
              <a:defRPr sz="6000" spc="-15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87B7E1-CC48-2441-975D-F1A5412B8A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5149" y="3869661"/>
            <a:ext cx="7335836" cy="948465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526218-1FCF-7A4D-B138-D1B1DE91A4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3/4/22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984204-038C-FD4B-8E1C-0A9967BF22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359AB9-E1C6-C841-B423-FD2BB13C3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326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B057A-C120-5E4E-BB74-223EB6D00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9EB7BE-6258-C84C-8242-9865D1361C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65111" y="2691637"/>
            <a:ext cx="4946643" cy="318973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3D23CD-80DB-5740-AE68-76414CA31A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76903" y="2691637"/>
            <a:ext cx="4946639" cy="318973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FE0921-9102-1440-B315-778888723C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3/4/22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D7802F-1937-2F43-8FF4-846135D6F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609C72-E794-4F4F-8E09-D4883EED7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FFEFA3E2-0F30-664C-AAE4-DE6526B5C716}"/>
              </a:ext>
            </a:extLst>
          </p:cNvPr>
          <p:cNvSpPr/>
          <p:nvPr/>
        </p:nvSpPr>
        <p:spPr>
          <a:xfrm>
            <a:off x="11738231" y="1096772"/>
            <a:ext cx="453769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0C3D7AFF-BC7E-BA41-9C64-B5F9619C0EA1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ross 10">
            <a:extLst>
              <a:ext uri="{FF2B5EF4-FFF2-40B4-BE49-F238E27FC236}">
                <a16:creationId xmlns:a16="http://schemas.microsoft.com/office/drawing/2014/main" id="{671D2311-E9B8-F041-A7B8-D5696903F22A}"/>
              </a:ext>
            </a:extLst>
          </p:cNvPr>
          <p:cNvSpPr/>
          <p:nvPr/>
        </p:nvSpPr>
        <p:spPr>
          <a:xfrm>
            <a:off x="11531286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4554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9CA91-F119-0244-888A-95539A84DD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10" y="1204721"/>
            <a:ext cx="8266175" cy="144475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8A3EAC-4422-D548-8D7F-E9944566FB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5111" y="2691638"/>
            <a:ext cx="4946644" cy="823912"/>
          </a:xfrm>
        </p:spPr>
        <p:txBody>
          <a:bodyPr anchor="b"/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140CA2-88A9-CC42-A375-8B87E47CC5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65111" y="3515550"/>
            <a:ext cx="4946644" cy="23662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05F960C-714E-2E4A-8141-A88F38274E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76866" y="2691162"/>
            <a:ext cx="4946644" cy="823912"/>
          </a:xfrm>
        </p:spPr>
        <p:txBody>
          <a:bodyPr anchor="b"/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697BC24-C907-EC4B-872D-17429A65771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76866" y="3515074"/>
            <a:ext cx="4946644" cy="23662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6E2A045-4283-3C47-B125-68CF3B19FB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3/4/22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EBC25BC-2C98-574D-BCCD-E36CAB07F2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CA5C95A-7789-E042-8471-D442D9BB5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3DF1BA5B-EDD8-B648-8A3E-E2B3570B1EA0}"/>
              </a:ext>
            </a:extLst>
          </p:cNvPr>
          <p:cNvSpPr/>
          <p:nvPr/>
        </p:nvSpPr>
        <p:spPr>
          <a:xfrm>
            <a:off x="11738231" y="1096772"/>
            <a:ext cx="453769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D7476360-629C-DE48-85B7-F4BE6CC457DB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ross 13">
            <a:extLst>
              <a:ext uri="{FF2B5EF4-FFF2-40B4-BE49-F238E27FC236}">
                <a16:creationId xmlns:a16="http://schemas.microsoft.com/office/drawing/2014/main" id="{C5F6C588-FC1B-3147-AFA1-CD7D76C5AEAC}"/>
              </a:ext>
            </a:extLst>
          </p:cNvPr>
          <p:cNvSpPr/>
          <p:nvPr/>
        </p:nvSpPr>
        <p:spPr>
          <a:xfrm>
            <a:off x="11531286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1768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915401-5318-7045-8AE3-B1A99F2D8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E2F55F-EB76-AE49-B554-12B65B636A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3/4/22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CB6E6E-D81E-C44A-AC54-CBE0134C10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E025B9-9F46-3049-9977-0119B96D3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65760068-EADA-2B4B-9819-CF981184FAEB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81DA7622-137E-184A-A93C-8DBB10318AE6}"/>
              </a:ext>
            </a:extLst>
          </p:cNvPr>
          <p:cNvSpPr/>
          <p:nvPr/>
        </p:nvSpPr>
        <p:spPr>
          <a:xfrm>
            <a:off x="11738231" y="1096772"/>
            <a:ext cx="453769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9" name="Cross 8">
            <a:extLst>
              <a:ext uri="{FF2B5EF4-FFF2-40B4-BE49-F238E27FC236}">
                <a16:creationId xmlns:a16="http://schemas.microsoft.com/office/drawing/2014/main" id="{54FB0990-6F8D-B048-8309-19B0D1A41033}"/>
              </a:ext>
            </a:extLst>
          </p:cNvPr>
          <p:cNvSpPr/>
          <p:nvPr/>
        </p:nvSpPr>
        <p:spPr>
          <a:xfrm>
            <a:off x="11531286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6736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BAF81DD-2B1F-3444-8023-DD52318FE9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3/4/22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927EE3-DAA3-D948-B8FD-48417540B5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4532D4-FFBF-6C47-A6C9-D55196D91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DB8D5541-7726-BA46-8BFA-BF6AA8D42BD7}"/>
              </a:ext>
            </a:extLst>
          </p:cNvPr>
          <p:cNvSpPr/>
          <p:nvPr/>
        </p:nvSpPr>
        <p:spPr>
          <a:xfrm>
            <a:off x="-1" y="1096772"/>
            <a:ext cx="263565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Cross 47">
            <a:extLst>
              <a:ext uri="{FF2B5EF4-FFF2-40B4-BE49-F238E27FC236}">
                <a16:creationId xmlns:a16="http://schemas.microsoft.com/office/drawing/2014/main" id="{97F434CF-7503-CE4F-8426-C312C6315AD0}"/>
              </a:ext>
            </a:extLst>
          </p:cNvPr>
          <p:cNvSpPr/>
          <p:nvPr/>
        </p:nvSpPr>
        <p:spPr>
          <a:xfrm>
            <a:off x="58248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EDBFB2F-FE34-E349-9484-C275FBE31614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2586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2DCFD-BEE6-AC49-BABD-D8B89C3B69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49" y="1203800"/>
            <a:ext cx="4114800" cy="107721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1DE035-8260-4443-B1D9-A9C8D58403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11813" y="1508252"/>
            <a:ext cx="5606518" cy="404588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C1AA53-7507-D04B-9B8E-6A4F7122EC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65149" y="2368295"/>
            <a:ext cx="4114800" cy="318583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56E11F-3003-0745-ACAB-FAA4E676EF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3/4/22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BC11A6-59AC-FE45-8A1C-9DDC00582A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D6F51E-1A94-034C-BBEE-C26A3AF0E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50B7D330-76C0-224C-9C3C-27C4D2B0DDB4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35464D55-5C51-844B-A38A-8143590FB934}"/>
              </a:ext>
            </a:extLst>
          </p:cNvPr>
          <p:cNvSpPr/>
          <p:nvPr/>
        </p:nvSpPr>
        <p:spPr>
          <a:xfrm>
            <a:off x="-1" y="1096772"/>
            <a:ext cx="263565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ross 10">
            <a:extLst>
              <a:ext uri="{FF2B5EF4-FFF2-40B4-BE49-F238E27FC236}">
                <a16:creationId xmlns:a16="http://schemas.microsoft.com/office/drawing/2014/main" id="{FD988250-C554-DE44-B887-57D0B2AA8E37}"/>
              </a:ext>
            </a:extLst>
          </p:cNvPr>
          <p:cNvSpPr/>
          <p:nvPr/>
        </p:nvSpPr>
        <p:spPr>
          <a:xfrm>
            <a:off x="58248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9614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86C7C-36AD-9A4E-8524-8F44E8839E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49" y="1203800"/>
            <a:ext cx="4114800" cy="107721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1015248-4C80-3348-A8A9-6C9F5D32FCE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631151" y="1096772"/>
            <a:ext cx="6096270" cy="5761228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4B3083-CA16-C54A-B130-7BEE6DF9D8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65149" y="2370666"/>
            <a:ext cx="4114800" cy="318346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3C6EB5-D7D1-E247-B9D7-D319E5AAB9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3/4/22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FBF6CC-F5C4-9847-BADB-8B7441C8F3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763FE4-B2F5-7741-B517-533F1C98C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AB80A771-7D8E-0F4A-93A3-B977667D338E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C9320FA-0E3A-2749-9085-DF30FA26F4BD}"/>
              </a:ext>
            </a:extLst>
          </p:cNvPr>
          <p:cNvSpPr/>
          <p:nvPr/>
        </p:nvSpPr>
        <p:spPr>
          <a:xfrm>
            <a:off x="-1" y="1096772"/>
            <a:ext cx="263565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ross 10">
            <a:extLst>
              <a:ext uri="{FF2B5EF4-FFF2-40B4-BE49-F238E27FC236}">
                <a16:creationId xmlns:a16="http://schemas.microsoft.com/office/drawing/2014/main" id="{5A3DF5D0-8A2C-A049-9132-EE1EF7D014D4}"/>
              </a:ext>
            </a:extLst>
          </p:cNvPr>
          <p:cNvSpPr/>
          <p:nvPr/>
        </p:nvSpPr>
        <p:spPr>
          <a:xfrm>
            <a:off x="58248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117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8952BFD-D607-6845-9C7B-1C8D3B4EE7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49" y="1204721"/>
            <a:ext cx="8267296" cy="14465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BB52FF-3B04-8245-BF0B-89C9E29336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5150" y="2691638"/>
            <a:ext cx="8267296" cy="31885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A99BFE-CBDD-C344-A21E-44A52F11B66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65149" y="594969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l">
              <a:defRPr lang="en-US" sz="1050" smtClean="0">
                <a:latin typeface="+mn-lt"/>
              </a:defRPr>
            </a:lvl1pPr>
          </a:lstStyle>
          <a:p>
            <a:fld id="{73C3BD54-29B9-3D42-B178-776ED395AA85}" type="datetimeFigureOut">
              <a:rPr lang="en-US" smtClean="0"/>
              <a:pPr/>
              <a:t>3/4/22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C371C0-3DCE-0743-946F-C7540DD789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65150" y="543179"/>
            <a:ext cx="4114800" cy="246888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l">
              <a:defRPr lang="en-US" sz="1050"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E32ADB-4517-194F-8B4B-A9D26B3C02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13024" y="511175"/>
            <a:ext cx="914400" cy="3108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>
                <a:solidFill>
                  <a:schemeClr val="tx1"/>
                </a:solidFill>
                <a:latin typeface="+mn-lt"/>
              </a:defRPr>
            </a:lvl1pPr>
          </a:lstStyle>
          <a:p>
            <a:fld id="{86BB3423-611C-6944-BA94-F2572F3624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6777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System Font Regular"/>
        <a:buChar char="–"/>
        <a:defRPr sz="24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System Font Regular"/>
        <a:buChar char="–"/>
        <a:defRPr sz="2000" b="0" i="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System Font Regular"/>
        <a:buChar char="–"/>
        <a:defRPr sz="1800" b="0" i="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System Font Regular"/>
        <a:buChar char="–"/>
        <a:defRPr sz="1600" b="0" i="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System Font Regular"/>
        <a:buChar char="–"/>
        <a:defRPr sz="1600" b="0" i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vasgaowei/TS-CAM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vasgaowei/TS-CAM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hbilen.github.io/wsl-eccv20.github.io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09/TPAMI.2021.3074313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vasgaowei/TS-CAM/blob/master/tools_cam/visualization_attention_map_imaget.ipynb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g41903/ObjectLocalization-WeaklySupervised" TargetMode="External"/><Relationship Id="rId4" Type="http://schemas.openxmlformats.org/officeDocument/2006/relationships/hyperlink" Target="https://github.com/yeezhu/SPN.pytorch/blob/master/demo/EvaluationDemo.ipynb" TargetMode="Externa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CA2C65D-0168-1245-86C8-62A8A6F7B8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3F868B-8591-F34B-AEA7-CFE9BABF80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62614" y="1605514"/>
            <a:ext cx="4824856" cy="1967596"/>
          </a:xfrm>
        </p:spPr>
        <p:txBody>
          <a:bodyPr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US" sz="5000" dirty="0">
                <a:latin typeface="Optima" panose="02000503060000020004" pitchFamily="2" charset="0"/>
              </a:rPr>
              <a:t>Weakly Supervised Object Localization</a:t>
            </a:r>
            <a:br>
              <a:rPr lang="en-US" sz="5000" dirty="0">
                <a:latin typeface="Optima" panose="02000503060000020004" pitchFamily="2" charset="0"/>
              </a:rPr>
            </a:br>
            <a:r>
              <a:rPr lang="en-US" sz="5000" dirty="0">
                <a:latin typeface="Optima" panose="02000503060000020004" pitchFamily="2" charset="0"/>
              </a:rPr>
              <a:t>(WSOL) Overview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C5C87F-05F9-364D-96C8-4456A91FF1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62614" y="3668233"/>
            <a:ext cx="4655719" cy="2316972"/>
          </a:xfrm>
        </p:spPr>
        <p:txBody>
          <a:bodyPr>
            <a:normAutofit/>
          </a:bodyPr>
          <a:lstStyle/>
          <a:p>
            <a:r>
              <a:rPr lang="en-US" sz="800" dirty="0">
                <a:latin typeface="Optima" panose="02000503060000020004" pitchFamily="2" charset="0"/>
              </a:rPr>
              <a:t>-------------------------------------------------------------------------------------------------------------------------------------</a:t>
            </a:r>
          </a:p>
          <a:p>
            <a:r>
              <a:rPr lang="en-US" dirty="0">
                <a:latin typeface="Optima" panose="02000503060000020004" pitchFamily="2" charset="0"/>
              </a:rPr>
              <a:t>CIS607  Computer Vision and</a:t>
            </a:r>
          </a:p>
          <a:p>
            <a:r>
              <a:rPr lang="en-US" dirty="0">
                <a:latin typeface="Optima" panose="02000503060000020004" pitchFamily="2" charset="0"/>
              </a:rPr>
              <a:t>              Deep Learning Seminar</a:t>
            </a:r>
          </a:p>
          <a:p>
            <a:r>
              <a:rPr lang="en-US" sz="800" dirty="0">
                <a:latin typeface="Optima" panose="02000503060000020004" pitchFamily="2" charset="0"/>
              </a:rPr>
              <a:t>-------------------------------------------------------------------------------------------------------------------------------------</a:t>
            </a:r>
          </a:p>
          <a:p>
            <a:r>
              <a:rPr lang="en-US" dirty="0">
                <a:latin typeface="Optima" panose="02000503060000020004" pitchFamily="2" charset="0"/>
              </a:rPr>
              <a:t>Tyler Newton</a:t>
            </a:r>
          </a:p>
        </p:txBody>
      </p:sp>
      <p:pic>
        <p:nvPicPr>
          <p:cNvPr id="4" name="Picture 3" descr="Many question marks on black background">
            <a:extLst>
              <a:ext uri="{FF2B5EF4-FFF2-40B4-BE49-F238E27FC236}">
                <a16:creationId xmlns:a16="http://schemas.microsoft.com/office/drawing/2014/main" id="{20F9BB89-E110-4007-AD5D-2AB5A5C6AB9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292" r="2" b="2"/>
          <a:stretch/>
        </p:blipFill>
        <p:spPr>
          <a:xfrm>
            <a:off x="20" y="10"/>
            <a:ext cx="6038037" cy="6857990"/>
          </a:xfrm>
          <a:prstGeom prst="rect">
            <a:avLst/>
          </a:prstGeom>
        </p:spPr>
      </p:pic>
      <p:sp>
        <p:nvSpPr>
          <p:cNvPr id="11" name="Cross 10">
            <a:extLst>
              <a:ext uri="{FF2B5EF4-FFF2-40B4-BE49-F238E27FC236}">
                <a16:creationId xmlns:a16="http://schemas.microsoft.com/office/drawing/2014/main" id="{12E8ED90-6D42-AE40-963A-3924EE2073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30625" y="5623560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55E9273-3717-C94C-9BFF-75E87E47C4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9511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33D98-F7FA-EC4C-AA6C-45806A7A44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301" y="1001187"/>
            <a:ext cx="11364245" cy="1446550"/>
          </a:xfrm>
        </p:spPr>
        <p:txBody>
          <a:bodyPr/>
          <a:lstStyle/>
          <a:p>
            <a:r>
              <a:rPr lang="en-US" dirty="0"/>
              <a:t>Feature representations from off-the-shelf models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7459" y="2942561"/>
            <a:ext cx="5956300" cy="20447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ACABAA9-DF39-2547-9FBF-02EA13995647}"/>
              </a:ext>
            </a:extLst>
          </p:cNvPr>
          <p:cNvSpPr txBox="1"/>
          <p:nvPr/>
        </p:nvSpPr>
        <p:spPr>
          <a:xfrm>
            <a:off x="9044885" y="4987261"/>
            <a:ext cx="27446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figure credit: Zhang et al. 2021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055" y="1862299"/>
            <a:ext cx="8267296" cy="4517236"/>
          </a:xfrm>
        </p:spPr>
        <p:txBody>
          <a:bodyPr/>
          <a:lstStyle/>
          <a:p>
            <a:r>
              <a:rPr lang="en-US" dirty="0"/>
              <a:t>Pre-trained deep features</a:t>
            </a:r>
          </a:p>
          <a:p>
            <a:pPr lvl="1"/>
            <a:r>
              <a:rPr lang="en-US" dirty="0"/>
              <a:t>use pre-trained models as feature extractors (</a:t>
            </a:r>
            <a:r>
              <a:rPr lang="en-US" dirty="0" err="1"/>
              <a:t>DeCAF</a:t>
            </a:r>
            <a:r>
              <a:rPr lang="en-US" dirty="0"/>
              <a:t>, MIL)</a:t>
            </a:r>
          </a:p>
          <a:p>
            <a:pPr lvl="1"/>
            <a:r>
              <a:rPr lang="en-US" dirty="0" err="1"/>
              <a:t>Gonthier</a:t>
            </a:r>
            <a:r>
              <a:rPr lang="en-US" dirty="0"/>
              <a:t> 2018, </a:t>
            </a:r>
            <a:r>
              <a:rPr lang="en-US" dirty="0" err="1"/>
              <a:t>Zadrija</a:t>
            </a:r>
            <a:r>
              <a:rPr lang="en-US" dirty="0"/>
              <a:t> CVIU 2018, etc.</a:t>
            </a:r>
          </a:p>
          <a:p>
            <a:r>
              <a:rPr lang="en-US" dirty="0"/>
              <a:t>Inherent cues in deep models</a:t>
            </a:r>
          </a:p>
          <a:p>
            <a:pPr lvl="1"/>
            <a:r>
              <a:rPr lang="en-US" dirty="0"/>
              <a:t>network layer activations and semantic scores</a:t>
            </a:r>
          </a:p>
          <a:p>
            <a:pPr lvl="1"/>
            <a:r>
              <a:rPr lang="en-US" dirty="0"/>
              <a:t>Li ISPRS 2018, </a:t>
            </a:r>
            <a:r>
              <a:rPr lang="en-US" dirty="0" err="1"/>
              <a:t>Wilhelem</a:t>
            </a:r>
            <a:r>
              <a:rPr lang="en-US" dirty="0"/>
              <a:t> DICTA 2017, etc.</a:t>
            </a:r>
          </a:p>
          <a:p>
            <a:r>
              <a:rPr lang="en-US" dirty="0"/>
              <a:t>Fine-tuned deep models</a:t>
            </a:r>
          </a:p>
          <a:p>
            <a:pPr lvl="1"/>
            <a:r>
              <a:rPr lang="en-US" dirty="0"/>
              <a:t>tune OTS models during weakly supervised learning</a:t>
            </a:r>
          </a:p>
          <a:p>
            <a:pPr lvl="1"/>
            <a:r>
              <a:rPr lang="en-US" dirty="0"/>
              <a:t>Zhang IJCV 2019, Shi ICCV 2017, Singh CVPR 2016, etc.</a:t>
            </a:r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88518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33D98-F7FA-EC4C-AA6C-45806A7A44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302" y="1001187"/>
            <a:ext cx="11302404" cy="1446550"/>
          </a:xfrm>
        </p:spPr>
        <p:txBody>
          <a:bodyPr/>
          <a:lstStyle/>
          <a:p>
            <a:r>
              <a:rPr lang="en-US" dirty="0"/>
              <a:t>End-to-end deep weakly supervised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8313" y="1862299"/>
            <a:ext cx="10641566" cy="4517236"/>
          </a:xfrm>
        </p:spPr>
        <p:txBody>
          <a:bodyPr/>
          <a:lstStyle/>
          <a:p>
            <a:r>
              <a:rPr lang="en-US" dirty="0"/>
              <a:t>Single-network training</a:t>
            </a:r>
          </a:p>
          <a:p>
            <a:pPr lvl="1"/>
            <a:r>
              <a:rPr lang="en-US" dirty="0"/>
              <a:t>object regions from end-to-end learning via layers for instance inference and propagation of image labels </a:t>
            </a:r>
          </a:p>
          <a:p>
            <a:pPr lvl="1"/>
            <a:r>
              <a:rPr lang="en-US" dirty="0"/>
              <a:t>outputs vary 🧐: semantic scores (Wu, Bilen), CAM maps (Zhou), bounding boxes, point</a:t>
            </a:r>
          </a:p>
          <a:p>
            <a:pPr lvl="1"/>
            <a:r>
              <a:rPr lang="en-US" dirty="0"/>
              <a:t>Huang NIPS 2020, Shen CVPR 2020, Mai CVPR 2020, Jiang ICCV 2019, </a:t>
            </a:r>
            <a:r>
              <a:rPr lang="mr-IN" dirty="0"/>
              <a:t>…</a:t>
            </a:r>
            <a:r>
              <a:rPr lang="en-US" dirty="0"/>
              <a:t> , many others</a:t>
            </a:r>
            <a:r>
              <a:rPr lang="mr-IN" dirty="0"/>
              <a:t>…</a:t>
            </a:r>
            <a:r>
              <a:rPr lang="en-US" dirty="0"/>
              <a:t>, Wu CVPR 2015, </a:t>
            </a:r>
            <a:r>
              <a:rPr lang="mr-IN" dirty="0"/>
              <a:t>…</a:t>
            </a:r>
            <a:endParaRPr lang="en-US" dirty="0"/>
          </a:p>
          <a:p>
            <a:r>
              <a:rPr lang="en-US" dirty="0"/>
              <a:t>Multi-network training</a:t>
            </a:r>
          </a:p>
          <a:p>
            <a:pPr lvl="1"/>
            <a:r>
              <a:rPr lang="en-US" dirty="0"/>
              <a:t>one network to mine initial object regions</a:t>
            </a:r>
          </a:p>
          <a:p>
            <a:pPr lvl="1"/>
            <a:r>
              <a:rPr lang="en-US" dirty="0"/>
              <a:t>another network for detection via MIL framework</a:t>
            </a:r>
          </a:p>
          <a:p>
            <a:pPr lvl="1"/>
            <a:r>
              <a:rPr lang="en-US" dirty="0"/>
              <a:t>sometimes another final object detection network (Fast[</a:t>
            </a:r>
            <a:r>
              <a:rPr lang="en-US" dirty="0" err="1"/>
              <a:t>er</a:t>
            </a:r>
            <a:r>
              <a:rPr lang="en-US" dirty="0"/>
              <a:t>] RCNN)</a:t>
            </a:r>
          </a:p>
          <a:p>
            <a:pPr lvl="1"/>
            <a:r>
              <a:rPr lang="en-US" dirty="0"/>
              <a:t>Zhang CVPR 2020, </a:t>
            </a:r>
            <a:r>
              <a:rPr lang="en-US" dirty="0" err="1"/>
              <a:t>Zhong</a:t>
            </a:r>
            <a:r>
              <a:rPr lang="en-US" dirty="0"/>
              <a:t> ECCV 2020m </a:t>
            </a:r>
            <a:r>
              <a:rPr lang="en-US" dirty="0" err="1"/>
              <a:t>Kosugi</a:t>
            </a:r>
            <a:r>
              <a:rPr lang="en-US" dirty="0"/>
              <a:t> ICCV 2019, </a:t>
            </a:r>
            <a:r>
              <a:rPr lang="mr-IN" dirty="0"/>
              <a:t>…</a:t>
            </a:r>
            <a:r>
              <a:rPr lang="en-US" dirty="0"/>
              <a:t>, Zhang TGRS 2016, etc.</a:t>
            </a:r>
          </a:p>
          <a:p>
            <a:pPr lvl="1"/>
            <a:r>
              <a:rPr lang="en-US" dirty="0"/>
              <a:t>SOA despite lack of engineered features like </a:t>
            </a:r>
            <a:r>
              <a:rPr lang="en-US" dirty="0" err="1"/>
              <a:t>bbox</a:t>
            </a:r>
            <a:r>
              <a:rPr lang="en-US" dirty="0"/>
              <a:t> regression, negative mining, etc.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17718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33D98-F7FA-EC4C-AA6C-45806A7A44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302" y="1001187"/>
            <a:ext cx="11302404" cy="1446550"/>
          </a:xfrm>
        </p:spPr>
        <p:txBody>
          <a:bodyPr/>
          <a:lstStyle/>
          <a:p>
            <a:r>
              <a:rPr lang="en-US" dirty="0"/>
              <a:t>Evaluation metrics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8313" y="1862299"/>
            <a:ext cx="10641566" cy="451723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via PASCAL VOC, ImageNet, and CUB datasets:</a:t>
            </a:r>
          </a:p>
          <a:p>
            <a:pPr marL="0" indent="0">
              <a:buNone/>
            </a:pPr>
            <a:r>
              <a:rPr lang="en-US" dirty="0" err="1"/>
              <a:t>CorLoc</a:t>
            </a:r>
            <a:r>
              <a:rPr lang="en-US" dirty="0"/>
              <a:t> metric – bounding box with highest class score has &gt;= 50% overlap </a:t>
            </a:r>
          </a:p>
          <a:p>
            <a:pPr marL="0" indent="0">
              <a:buNone/>
            </a:pPr>
            <a:r>
              <a:rPr lang="en-US" dirty="0"/>
              <a:t>                            with ground-truth bounding box (requires a ground-truth, but      </a:t>
            </a:r>
          </a:p>
          <a:p>
            <a:pPr marL="0" indent="0">
              <a:buNone/>
            </a:pPr>
            <a:r>
              <a:rPr lang="en-US" dirty="0"/>
              <a:t>                            remember this is </a:t>
            </a:r>
            <a:r>
              <a:rPr lang="en-US" u="sng" dirty="0"/>
              <a:t>WS</a:t>
            </a:r>
            <a:r>
              <a:rPr lang="en-US" dirty="0"/>
              <a:t>OL)</a:t>
            </a:r>
          </a:p>
          <a:p>
            <a:pPr marL="0" indent="0">
              <a:buNone/>
            </a:pPr>
            <a:r>
              <a:rPr lang="en-US" dirty="0" err="1"/>
              <a:t>mAP</a:t>
            </a:r>
            <a:r>
              <a:rPr lang="en-US" dirty="0"/>
              <a:t> metric – mean IOU if IOU with ground-truth is &gt; 50%</a:t>
            </a:r>
          </a:p>
          <a:p>
            <a:pPr marL="0" indent="0">
              <a:buNone/>
            </a:pPr>
            <a:r>
              <a:rPr lang="en-US" dirty="0"/>
              <a:t>Other metrics: GT Loc, Top-1 Loc, Top-5 Loc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Good luck</a:t>
            </a:r>
          </a:p>
        </p:txBody>
      </p:sp>
    </p:spTree>
    <p:extLst>
      <p:ext uri="{BB962C8B-B14F-4D97-AF65-F5344CB8AC3E}">
        <p14:creationId xmlns:p14="http://schemas.microsoft.com/office/powerpoint/2010/main" val="7266316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33D98-F7FA-EC4C-AA6C-45806A7A44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894" y="278173"/>
            <a:ext cx="11302404" cy="1446550"/>
          </a:xfrm>
        </p:spPr>
        <p:txBody>
          <a:bodyPr/>
          <a:lstStyle/>
          <a:p>
            <a:r>
              <a:rPr lang="en-US"/>
              <a:t>Use cases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7421" y="0"/>
            <a:ext cx="5499442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531" y="1101114"/>
            <a:ext cx="6792770" cy="433609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ACABAA9-DF39-2547-9FBF-02EA13995647}"/>
              </a:ext>
            </a:extLst>
          </p:cNvPr>
          <p:cNvSpPr txBox="1"/>
          <p:nvPr/>
        </p:nvSpPr>
        <p:spPr>
          <a:xfrm>
            <a:off x="3980403" y="769217"/>
            <a:ext cx="28248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figure credits: Zhang et al. 2021</a:t>
            </a:r>
          </a:p>
        </p:txBody>
      </p:sp>
    </p:spTree>
    <p:extLst>
      <p:ext uri="{BB962C8B-B14F-4D97-AF65-F5344CB8AC3E}">
        <p14:creationId xmlns:p14="http://schemas.microsoft.com/office/powerpoint/2010/main" val="19650113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588" y="499428"/>
            <a:ext cx="11704823" cy="6053772"/>
          </a:xfrm>
        </p:spPr>
        <p:txBody>
          <a:bodyPr>
            <a:normAutofit/>
          </a:bodyPr>
          <a:lstStyle/>
          <a:p>
            <a:r>
              <a:rPr lang="en-US" dirty="0"/>
              <a:t>CAM methods are popular</a:t>
            </a:r>
            <a:br>
              <a:rPr lang="en-US" dirty="0"/>
            </a:br>
            <a:br>
              <a:rPr lang="en-US" dirty="0"/>
            </a:br>
            <a:r>
              <a:rPr lang="en-US" dirty="0"/>
              <a:t>	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4DC1DF-4724-9044-953E-2C890401F3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169" y="1267696"/>
            <a:ext cx="11290659" cy="451723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CAM on OTS CNN models:</a:t>
            </a:r>
          </a:p>
          <a:p>
            <a:pPr lvl="1"/>
            <a:r>
              <a:rPr lang="en-US" dirty="0"/>
              <a:t>struggle with global cues</a:t>
            </a:r>
          </a:p>
          <a:p>
            <a:pPr lvl="1"/>
            <a:r>
              <a:rPr lang="en-US" dirty="0"/>
              <a:t>convolutions produce localized receptive fields leading to partial activation</a:t>
            </a:r>
          </a:p>
          <a:p>
            <a:pPr lvl="1"/>
            <a:r>
              <a:rPr lang="en-US" dirty="0"/>
              <a:t>Layer-CAM (Jiang et al. 2021) tries to solve this by sampling shallow layers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Transformers to the rescue:</a:t>
            </a:r>
          </a:p>
          <a:p>
            <a:pPr lvl="1"/>
            <a:r>
              <a:rPr lang="en-US" dirty="0"/>
              <a:t>TS-CAM (Gao et al. 2021) token semantic </a:t>
            </a:r>
          </a:p>
          <a:p>
            <a:pPr marL="457200" lvl="1" indent="0">
              <a:buNone/>
            </a:pPr>
            <a:r>
              <a:rPr lang="en-US" dirty="0"/>
              <a:t>    coupled attention maps via visual </a:t>
            </a:r>
          </a:p>
          <a:p>
            <a:pPr marL="457200" lvl="1" indent="0">
              <a:buNone/>
            </a:pPr>
            <a:r>
              <a:rPr lang="en-US" dirty="0"/>
              <a:t>    transformer</a:t>
            </a:r>
          </a:p>
        </p:txBody>
      </p:sp>
      <p:pic>
        <p:nvPicPr>
          <p:cNvPr id="5" name="Picture 4" descr="A picture containing table&#10;&#10;Description automatically generated">
            <a:extLst>
              <a:ext uri="{FF2B5EF4-FFF2-40B4-BE49-F238E27FC236}">
                <a16:creationId xmlns:a16="http://schemas.microsoft.com/office/drawing/2014/main" id="{58924267-3913-EC47-8F7C-84484A13B1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0314" y="2747472"/>
            <a:ext cx="6323889" cy="4110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943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1744" y="194628"/>
            <a:ext cx="11704823" cy="1446550"/>
          </a:xfrm>
        </p:spPr>
        <p:txBody>
          <a:bodyPr>
            <a:normAutofit/>
          </a:bodyPr>
          <a:lstStyle/>
          <a:p>
            <a:r>
              <a:rPr lang="en-US" dirty="0"/>
              <a:t>TS-CAM: Token Semantic Coupled Attention Map for </a:t>
            </a:r>
            <a:r>
              <a:rPr lang="en-US"/>
              <a:t>Weakly Supervised Object </a:t>
            </a:r>
            <a:r>
              <a:rPr lang="en-US" dirty="0"/>
              <a:t>Localization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417" y="1838252"/>
            <a:ext cx="10125456" cy="451104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05417" y="6349292"/>
            <a:ext cx="5200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https://github.com/vasgaowei/TS-CAM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60461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1744" y="194628"/>
            <a:ext cx="11704823" cy="1446550"/>
          </a:xfrm>
        </p:spPr>
        <p:txBody>
          <a:bodyPr>
            <a:normAutofit/>
          </a:bodyPr>
          <a:lstStyle/>
          <a:p>
            <a:r>
              <a:rPr lang="en-US" dirty="0"/>
              <a:t>TS-CAM: Token Semantic Coupled Attention Map for </a:t>
            </a:r>
            <a:r>
              <a:rPr lang="en-US"/>
              <a:t>Weakly Supervised Object </a:t>
            </a:r>
            <a:r>
              <a:rPr lang="en-US" dirty="0"/>
              <a:t>Localization</a:t>
            </a:r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185D8D67-BFC1-6B4F-A988-528C22E52C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9772" y="1456512"/>
            <a:ext cx="7761515" cy="515204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AAD19BC-AF38-1E41-B857-6DEDB8C4E3D5}"/>
              </a:ext>
            </a:extLst>
          </p:cNvPr>
          <p:cNvSpPr txBox="1"/>
          <p:nvPr/>
        </p:nvSpPr>
        <p:spPr>
          <a:xfrm>
            <a:off x="6096000" y="3977712"/>
            <a:ext cx="4025287" cy="288028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7491F6-2CC4-6944-B5CA-36FB19ECD6D1}"/>
              </a:ext>
            </a:extLst>
          </p:cNvPr>
          <p:cNvSpPr txBox="1"/>
          <p:nvPr/>
        </p:nvSpPr>
        <p:spPr>
          <a:xfrm>
            <a:off x="2828849" y="6494095"/>
            <a:ext cx="27980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figure credits: Gao et al. 2021</a:t>
            </a:r>
          </a:p>
        </p:txBody>
      </p:sp>
    </p:spTree>
    <p:extLst>
      <p:ext uri="{BB962C8B-B14F-4D97-AF65-F5344CB8AC3E}">
        <p14:creationId xmlns:p14="http://schemas.microsoft.com/office/powerpoint/2010/main" val="27617226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1744" y="194628"/>
            <a:ext cx="11704823" cy="1446550"/>
          </a:xfrm>
        </p:spPr>
        <p:txBody>
          <a:bodyPr>
            <a:normAutofit/>
          </a:bodyPr>
          <a:lstStyle/>
          <a:p>
            <a:r>
              <a:rPr lang="en-US" dirty="0"/>
              <a:t>TS-CAM: Token Semantic Coupled Attention Map for </a:t>
            </a:r>
            <a:r>
              <a:rPr lang="en-US"/>
              <a:t>Weakly Supervised Object </a:t>
            </a:r>
            <a:r>
              <a:rPr lang="en-US" dirty="0"/>
              <a:t>Localization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649" y="1641178"/>
            <a:ext cx="8134793" cy="460370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635449" y="6244882"/>
            <a:ext cx="5200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https://github.com/vasgaowei/TS-CAM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21343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E93F47-8035-3041-B0D9-E2F426E24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088" y="1406741"/>
            <a:ext cx="10992441" cy="2633633"/>
          </a:xfrm>
        </p:spPr>
        <p:txBody>
          <a:bodyPr>
            <a:noAutofit/>
          </a:bodyPr>
          <a:lstStyle/>
          <a:p>
            <a:r>
              <a:rPr lang="en-US" sz="6600" dirty="0"/>
              <a:t>ECCV 2020 Tutorial on Weakly-Supervised Learning in Computer Vision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B94FD0-E384-1945-B485-80DBD00E49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5782" y="4742121"/>
            <a:ext cx="9844123" cy="51036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600" dirty="0">
                <a:hlinkClick r:id="rId3"/>
              </a:rPr>
              <a:t>https://hbilen.github.io/wsl-eccv20.github.io/</a:t>
            </a:r>
            <a:endParaRPr lang="en-US" sz="3600" dirty="0"/>
          </a:p>
          <a:p>
            <a:pPr marL="0" indent="0">
              <a:buNone/>
            </a:pPr>
            <a:endParaRPr lang="en-US" sz="3600" dirty="0"/>
          </a:p>
        </p:txBody>
      </p:sp>
      <p:sp>
        <p:nvSpPr>
          <p:cNvPr id="4" name="TextBox 3"/>
          <p:cNvSpPr txBox="1"/>
          <p:nvPr/>
        </p:nvSpPr>
        <p:spPr>
          <a:xfrm>
            <a:off x="575782" y="1037409"/>
            <a:ext cx="1762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</a:t>
            </a:r>
            <a:r>
              <a:rPr lang="en-US"/>
              <a:t>great resource:</a:t>
            </a:r>
          </a:p>
        </p:txBody>
      </p:sp>
    </p:spTree>
    <p:extLst>
      <p:ext uri="{BB962C8B-B14F-4D97-AF65-F5344CB8AC3E}">
        <p14:creationId xmlns:p14="http://schemas.microsoft.com/office/powerpoint/2010/main" val="18368058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E93F47-8035-3041-B0D9-E2F426E24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088" y="1406741"/>
            <a:ext cx="10992441" cy="2633633"/>
          </a:xfrm>
        </p:spPr>
        <p:txBody>
          <a:bodyPr>
            <a:noAutofit/>
          </a:bodyPr>
          <a:lstStyle/>
          <a:p>
            <a:r>
              <a:rPr lang="en-US" sz="6600" dirty="0"/>
              <a:t>Weakly Supervised Object Localization and Detection: A Survey, Zhang et al. 2021</a:t>
            </a:r>
            <a:br>
              <a:rPr lang="en-US" sz="6600" dirty="0"/>
            </a:br>
            <a:endParaRPr lang="en-US" sz="6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B94FD0-E384-1945-B485-80DBD00E49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5782" y="4742121"/>
            <a:ext cx="9844123" cy="51036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600" dirty="0">
                <a:hlinkClick r:id="rId3"/>
              </a:rPr>
              <a:t>https://doi.org/10.1109/TPAMI.2021.3074313</a:t>
            </a:r>
            <a:endParaRPr lang="en-US" sz="3600" dirty="0"/>
          </a:p>
        </p:txBody>
      </p:sp>
      <p:sp>
        <p:nvSpPr>
          <p:cNvPr id="4" name="TextBox 3"/>
          <p:cNvSpPr txBox="1"/>
          <p:nvPr/>
        </p:nvSpPr>
        <p:spPr>
          <a:xfrm>
            <a:off x="575782" y="1037409"/>
            <a:ext cx="217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great review paper:</a:t>
            </a:r>
          </a:p>
        </p:txBody>
      </p:sp>
    </p:spTree>
    <p:extLst>
      <p:ext uri="{BB962C8B-B14F-4D97-AF65-F5344CB8AC3E}">
        <p14:creationId xmlns:p14="http://schemas.microsoft.com/office/powerpoint/2010/main" val="12140298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33D98-F7FA-EC4C-AA6C-45806A7A44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150" y="926756"/>
            <a:ext cx="11197556" cy="1446550"/>
          </a:xfrm>
        </p:spPr>
        <p:txBody>
          <a:bodyPr/>
          <a:lstStyle/>
          <a:p>
            <a:r>
              <a:rPr lang="en-US" dirty="0"/>
              <a:t>Weakly Supervised Object Localization (WSOL)</a:t>
            </a: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7FBEBB8C-C591-F641-9329-0CA8A774090F}"/>
              </a:ext>
            </a:extLst>
          </p:cNvPr>
          <p:cNvSpPr/>
          <p:nvPr/>
        </p:nvSpPr>
        <p:spPr>
          <a:xfrm rot="16200000">
            <a:off x="2691115" y="-384825"/>
            <a:ext cx="416689" cy="4294209"/>
          </a:xfrm>
          <a:prstGeom prst="leftBrace">
            <a:avLst>
              <a:gd name="adj1" fmla="val 25000"/>
              <a:gd name="adj2" fmla="val 50000"/>
            </a:avLst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8ADC9E-4005-5F40-B6DB-B517FA82A6DA}"/>
              </a:ext>
            </a:extLst>
          </p:cNvPr>
          <p:cNvSpPr txBox="1"/>
          <p:nvPr/>
        </p:nvSpPr>
        <p:spPr>
          <a:xfrm>
            <a:off x="965347" y="2012176"/>
            <a:ext cx="398327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-</a:t>
            </a:r>
            <a:r>
              <a:rPr lang="en-US" sz="2400" dirty="0">
                <a:solidFill>
                  <a:schemeClr val="accent2"/>
                </a:solidFill>
                <a:latin typeface="Optima" panose="02000503060000020004" pitchFamily="2" charset="0"/>
              </a:rPr>
              <a:t>training data are class labels</a:t>
            </a:r>
          </a:p>
          <a:p>
            <a:r>
              <a:rPr lang="en-US" sz="2400" dirty="0">
                <a:solidFill>
                  <a:schemeClr val="accent2"/>
                </a:solidFill>
                <a:latin typeface="Optima" panose="02000503060000020004" pitchFamily="2" charset="0"/>
              </a:rPr>
              <a:t> (image-level labels)</a:t>
            </a:r>
          </a:p>
          <a:p>
            <a:r>
              <a:rPr lang="en-US" sz="2400" dirty="0">
                <a:solidFill>
                  <a:schemeClr val="accent2"/>
                </a:solidFill>
                <a:latin typeface="Optima" panose="02000503060000020004" pitchFamily="2" charset="0"/>
              </a:rPr>
              <a:t>-no information on location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123"/>
          <a:stretch/>
        </p:blipFill>
        <p:spPr>
          <a:xfrm>
            <a:off x="5265591" y="2012176"/>
            <a:ext cx="6145141" cy="402439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ACABAA9-DF39-2547-9FBF-02EA13995647}"/>
              </a:ext>
            </a:extLst>
          </p:cNvPr>
          <p:cNvSpPr txBox="1"/>
          <p:nvPr/>
        </p:nvSpPr>
        <p:spPr>
          <a:xfrm>
            <a:off x="8338161" y="6123848"/>
            <a:ext cx="3057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credit: Zhang et al. 2021</a:t>
            </a:r>
          </a:p>
        </p:txBody>
      </p:sp>
    </p:spTree>
    <p:extLst>
      <p:ext uri="{BB962C8B-B14F-4D97-AF65-F5344CB8AC3E}">
        <p14:creationId xmlns:p14="http://schemas.microsoft.com/office/powerpoint/2010/main" val="36765689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E93F47-8035-3041-B0D9-E2F426E24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841" y="1114016"/>
            <a:ext cx="10992441" cy="3235246"/>
          </a:xfrm>
        </p:spPr>
        <p:txBody>
          <a:bodyPr>
            <a:noAutofit/>
          </a:bodyPr>
          <a:lstStyle/>
          <a:p>
            <a:r>
              <a:rPr lang="en-US" sz="4800" dirty="0"/>
              <a:t>Takeaways:</a:t>
            </a:r>
            <a:br>
              <a:rPr lang="en-US" sz="4800" dirty="0"/>
            </a:br>
            <a:r>
              <a:rPr lang="en-US" sz="2000" dirty="0"/>
              <a:t>	- methods that require initialization are sensitive to that choice and prone to overfitting</a:t>
            </a:r>
            <a:br>
              <a:rPr lang="en-US" sz="2000" dirty="0"/>
            </a:br>
            <a:r>
              <a:rPr lang="en-US" sz="2000" dirty="0"/>
              <a:t>	- end-to-end networks are SOA</a:t>
            </a:r>
            <a:br>
              <a:rPr lang="en-US" sz="2000" dirty="0"/>
            </a:br>
            <a:r>
              <a:rPr lang="en-US" sz="2000" dirty="0"/>
              <a:t>	- performance compared to standard supervision is ~70-80% in best cases</a:t>
            </a:r>
            <a:br>
              <a:rPr lang="en-US" sz="1800" dirty="0"/>
            </a:br>
            <a:br>
              <a:rPr lang="en-US" sz="4800" dirty="0"/>
            </a:br>
            <a:r>
              <a:rPr lang="en-US" sz="4800" dirty="0"/>
              <a:t>Let’s demo 💻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B94FD0-E384-1945-B485-80DBD00E49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841" y="4236012"/>
            <a:ext cx="10992441" cy="3935342"/>
          </a:xfrm>
        </p:spPr>
        <p:txBody>
          <a:bodyPr>
            <a:noAutofit/>
          </a:bodyPr>
          <a:lstStyle/>
          <a:p>
            <a:r>
              <a:rPr lang="en-US" sz="1800" dirty="0">
                <a:hlinkClick r:id="rId3"/>
              </a:rPr>
              <a:t>https://github.com/vasgaowei/TS-CAM/blob/master/tools_cam/visualization_attention_map_imaget.ipynb</a:t>
            </a:r>
            <a:endParaRPr lang="en-US" sz="1800" dirty="0"/>
          </a:p>
          <a:p>
            <a:r>
              <a:rPr lang="en-US" sz="1800" dirty="0">
                <a:hlinkClick r:id="rId4"/>
              </a:rPr>
              <a:t>https://github.com/yeezhu/SPN.pytorch/blob/master/demo/EvaluationDemo.ipynb</a:t>
            </a:r>
            <a:endParaRPr lang="en-US" sz="1800" dirty="0"/>
          </a:p>
          <a:p>
            <a:endParaRPr lang="en-US" sz="1800" dirty="0"/>
          </a:p>
          <a:p>
            <a:pPr marL="0" indent="0">
              <a:buNone/>
            </a:pPr>
            <a:r>
              <a:rPr lang="en-US" sz="1800" dirty="0"/>
              <a:t>Fake HW:</a:t>
            </a:r>
          </a:p>
          <a:p>
            <a:pPr marL="0" indent="0">
              <a:buNone/>
            </a:pPr>
            <a:r>
              <a:rPr lang="en-US" sz="1800" dirty="0">
                <a:hlinkClick r:id="rId5"/>
              </a:rPr>
              <a:t>https://github.com/g41903/ObjectLocalization-WeaklySupervised</a:t>
            </a: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5097674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905391" y="1109028"/>
            <a:ext cx="8267296" cy="1446550"/>
          </a:xfrm>
        </p:spPr>
        <p:txBody>
          <a:bodyPr>
            <a:normAutofit/>
          </a:bodyPr>
          <a:lstStyle/>
          <a:p>
            <a:r>
              <a:rPr lang="en-US" sz="5400" dirty="0"/>
              <a:t>Extra slides</a:t>
            </a:r>
          </a:p>
        </p:txBody>
      </p:sp>
    </p:spTree>
    <p:extLst>
      <p:ext uri="{BB962C8B-B14F-4D97-AF65-F5344CB8AC3E}">
        <p14:creationId xmlns:p14="http://schemas.microsoft.com/office/powerpoint/2010/main" val="16881509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3442" y="374207"/>
            <a:ext cx="5982291" cy="59637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ACABAA9-DF39-2547-9FBF-02EA13995647}"/>
              </a:ext>
            </a:extLst>
          </p:cNvPr>
          <p:cNvSpPr txBox="1"/>
          <p:nvPr/>
        </p:nvSpPr>
        <p:spPr>
          <a:xfrm>
            <a:off x="9065733" y="1126744"/>
            <a:ext cx="27446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figure credit: Zhang et al. 2021</a:t>
            </a:r>
          </a:p>
        </p:txBody>
      </p:sp>
    </p:spTree>
    <p:extLst>
      <p:ext uri="{BB962C8B-B14F-4D97-AF65-F5344CB8AC3E}">
        <p14:creationId xmlns:p14="http://schemas.microsoft.com/office/powerpoint/2010/main" val="9803018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0"/>
            <a:ext cx="7309467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ACABAA9-DF39-2547-9FBF-02EA13995647}"/>
              </a:ext>
            </a:extLst>
          </p:cNvPr>
          <p:cNvSpPr txBox="1"/>
          <p:nvPr/>
        </p:nvSpPr>
        <p:spPr>
          <a:xfrm>
            <a:off x="9533566" y="0"/>
            <a:ext cx="27446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figure credit: Zhang et al. 2021</a:t>
            </a:r>
          </a:p>
        </p:txBody>
      </p:sp>
    </p:spTree>
    <p:extLst>
      <p:ext uri="{BB962C8B-B14F-4D97-AF65-F5344CB8AC3E}">
        <p14:creationId xmlns:p14="http://schemas.microsoft.com/office/powerpoint/2010/main" val="8187238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5800"/>
            <a:ext cx="12192000" cy="548279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ACABAA9-DF39-2547-9FBF-02EA13995647}"/>
              </a:ext>
            </a:extLst>
          </p:cNvPr>
          <p:cNvSpPr txBox="1"/>
          <p:nvPr/>
        </p:nvSpPr>
        <p:spPr>
          <a:xfrm>
            <a:off x="9257119" y="201711"/>
            <a:ext cx="27446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figure credit: Zhang et al. 2021</a:t>
            </a:r>
          </a:p>
        </p:txBody>
      </p:sp>
    </p:spTree>
    <p:extLst>
      <p:ext uri="{BB962C8B-B14F-4D97-AF65-F5344CB8AC3E}">
        <p14:creationId xmlns:p14="http://schemas.microsoft.com/office/powerpoint/2010/main" val="2874573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900" y="0"/>
            <a:ext cx="11229153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ACABAA9-DF39-2547-9FBF-02EA13995647}"/>
              </a:ext>
            </a:extLst>
          </p:cNvPr>
          <p:cNvSpPr txBox="1"/>
          <p:nvPr/>
        </p:nvSpPr>
        <p:spPr>
          <a:xfrm>
            <a:off x="9447338" y="0"/>
            <a:ext cx="27446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figure credit: Zhang et al. 2021</a:t>
            </a:r>
          </a:p>
        </p:txBody>
      </p:sp>
    </p:spTree>
    <p:extLst>
      <p:ext uri="{BB962C8B-B14F-4D97-AF65-F5344CB8AC3E}">
        <p14:creationId xmlns:p14="http://schemas.microsoft.com/office/powerpoint/2010/main" val="11848362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2400" y="0"/>
            <a:ext cx="679713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ACABAA9-DF39-2547-9FBF-02EA13995647}"/>
              </a:ext>
            </a:extLst>
          </p:cNvPr>
          <p:cNvSpPr txBox="1"/>
          <p:nvPr/>
        </p:nvSpPr>
        <p:spPr>
          <a:xfrm>
            <a:off x="9447338" y="0"/>
            <a:ext cx="27446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figure credit: Zhang et al. 2021</a:t>
            </a:r>
          </a:p>
        </p:txBody>
      </p:sp>
    </p:spTree>
    <p:extLst>
      <p:ext uri="{BB962C8B-B14F-4D97-AF65-F5344CB8AC3E}">
        <p14:creationId xmlns:p14="http://schemas.microsoft.com/office/powerpoint/2010/main" val="786555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5100"/>
            <a:ext cx="12192000" cy="651849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ACABAA9-DF39-2547-9FBF-02EA13995647}"/>
              </a:ext>
            </a:extLst>
          </p:cNvPr>
          <p:cNvSpPr txBox="1"/>
          <p:nvPr/>
        </p:nvSpPr>
        <p:spPr>
          <a:xfrm>
            <a:off x="9447338" y="0"/>
            <a:ext cx="27446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figure credit: Zhang et al. 2021</a:t>
            </a:r>
          </a:p>
        </p:txBody>
      </p:sp>
    </p:spTree>
    <p:extLst>
      <p:ext uri="{BB962C8B-B14F-4D97-AF65-F5344CB8AC3E}">
        <p14:creationId xmlns:p14="http://schemas.microsoft.com/office/powerpoint/2010/main" val="1708596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33D98-F7FA-EC4C-AA6C-45806A7A44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150" y="926756"/>
            <a:ext cx="11197556" cy="1446550"/>
          </a:xfrm>
        </p:spPr>
        <p:txBody>
          <a:bodyPr/>
          <a:lstStyle/>
          <a:p>
            <a:r>
              <a:rPr lang="en-US" dirty="0"/>
              <a:t>Weakly Supervised Object Localization (WSOL)</a:t>
            </a:r>
          </a:p>
        </p:txBody>
      </p:sp>
      <p:pic>
        <p:nvPicPr>
          <p:cNvPr id="5" name="Content Placeholder 4" descr="A picture containing text, cat, screenshot&#10;&#10;Description automatically generated">
            <a:extLst>
              <a:ext uri="{FF2B5EF4-FFF2-40B4-BE49-F238E27FC236}">
                <a16:creationId xmlns:a16="http://schemas.microsoft.com/office/drawing/2014/main" id="{286CD94C-3504-A447-9416-878788BC87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5892"/>
          <a:stretch/>
        </p:blipFill>
        <p:spPr>
          <a:xfrm>
            <a:off x="3243943" y="3312098"/>
            <a:ext cx="7215986" cy="3108779"/>
          </a:xfrm>
        </p:spPr>
      </p:pic>
      <p:sp>
        <p:nvSpPr>
          <p:cNvPr id="8" name="Left Brace 7">
            <a:extLst>
              <a:ext uri="{FF2B5EF4-FFF2-40B4-BE49-F238E27FC236}">
                <a16:creationId xmlns:a16="http://schemas.microsoft.com/office/drawing/2014/main" id="{4FB5A1A9-DE46-9743-AF38-632C1889719F}"/>
              </a:ext>
            </a:extLst>
          </p:cNvPr>
          <p:cNvSpPr/>
          <p:nvPr/>
        </p:nvSpPr>
        <p:spPr>
          <a:xfrm rot="16200000">
            <a:off x="7102074" y="-430118"/>
            <a:ext cx="416689" cy="4384793"/>
          </a:xfrm>
          <a:prstGeom prst="leftBrace">
            <a:avLst>
              <a:gd name="adj1" fmla="val 25000"/>
              <a:gd name="adj2" fmla="val 50000"/>
            </a:avLst>
          </a:prstGeom>
          <a:noFill/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B920D22A-4CC8-284D-8EB7-B1020A99FE10}"/>
              </a:ext>
            </a:extLst>
          </p:cNvPr>
          <p:cNvCxnSpPr>
            <a:cxnSpLocks/>
          </p:cNvCxnSpPr>
          <p:nvPr/>
        </p:nvCxnSpPr>
        <p:spPr>
          <a:xfrm rot="5400000">
            <a:off x="5851019" y="1895370"/>
            <a:ext cx="1458379" cy="1446835"/>
          </a:xfrm>
          <a:prstGeom prst="bentConnector3">
            <a:avLst>
              <a:gd name="adj1" fmla="val 50000"/>
            </a:avLst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4ACABAA9-DF39-2547-9FBF-02EA13995647}"/>
              </a:ext>
            </a:extLst>
          </p:cNvPr>
          <p:cNvSpPr txBox="1"/>
          <p:nvPr/>
        </p:nvSpPr>
        <p:spPr>
          <a:xfrm>
            <a:off x="6903350" y="6431510"/>
            <a:ext cx="2967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credit: Kang et al. 2020</a:t>
            </a:r>
          </a:p>
        </p:txBody>
      </p:sp>
    </p:spTree>
    <p:extLst>
      <p:ext uri="{BB962C8B-B14F-4D97-AF65-F5344CB8AC3E}">
        <p14:creationId xmlns:p14="http://schemas.microsoft.com/office/powerpoint/2010/main" val="18523216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33D98-F7FA-EC4C-AA6C-45806A7A44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150" y="926756"/>
            <a:ext cx="11197556" cy="1446550"/>
          </a:xfrm>
        </p:spPr>
        <p:txBody>
          <a:bodyPr/>
          <a:lstStyle/>
          <a:p>
            <a:r>
              <a:rPr lang="en-US" dirty="0"/>
              <a:t>Weakly Supervised Object Localization (WSOL)</a:t>
            </a:r>
          </a:p>
        </p:txBody>
      </p:sp>
      <p:pic>
        <p:nvPicPr>
          <p:cNvPr id="5" name="Content Placeholder 4" descr="A picture containing text, cat, screenshot&#10;&#10;Description automatically generated">
            <a:extLst>
              <a:ext uri="{FF2B5EF4-FFF2-40B4-BE49-F238E27FC236}">
                <a16:creationId xmlns:a16="http://schemas.microsoft.com/office/drawing/2014/main" id="{286CD94C-3504-A447-9416-878788BC87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5892"/>
          <a:stretch/>
        </p:blipFill>
        <p:spPr>
          <a:xfrm>
            <a:off x="3243943" y="3312098"/>
            <a:ext cx="7215986" cy="3108779"/>
          </a:xfrm>
        </p:spPr>
      </p:pic>
      <p:sp>
        <p:nvSpPr>
          <p:cNvPr id="8" name="Left Brace 7">
            <a:extLst>
              <a:ext uri="{FF2B5EF4-FFF2-40B4-BE49-F238E27FC236}">
                <a16:creationId xmlns:a16="http://schemas.microsoft.com/office/drawing/2014/main" id="{4FB5A1A9-DE46-9743-AF38-632C1889719F}"/>
              </a:ext>
            </a:extLst>
          </p:cNvPr>
          <p:cNvSpPr/>
          <p:nvPr/>
        </p:nvSpPr>
        <p:spPr>
          <a:xfrm rot="16200000">
            <a:off x="7102074" y="-430118"/>
            <a:ext cx="416689" cy="4384793"/>
          </a:xfrm>
          <a:prstGeom prst="leftBrace">
            <a:avLst>
              <a:gd name="adj1" fmla="val 25000"/>
              <a:gd name="adj2" fmla="val 50000"/>
            </a:avLst>
          </a:prstGeom>
          <a:noFill/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B920D22A-4CC8-284D-8EB7-B1020A99FE10}"/>
              </a:ext>
            </a:extLst>
          </p:cNvPr>
          <p:cNvCxnSpPr>
            <a:cxnSpLocks/>
          </p:cNvCxnSpPr>
          <p:nvPr/>
        </p:nvCxnSpPr>
        <p:spPr>
          <a:xfrm rot="5400000">
            <a:off x="5851019" y="1895370"/>
            <a:ext cx="1458379" cy="1446835"/>
          </a:xfrm>
          <a:prstGeom prst="bentConnector3">
            <a:avLst>
              <a:gd name="adj1" fmla="val 50000"/>
            </a:avLst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4ACABAA9-DF39-2547-9FBF-02EA13995647}"/>
              </a:ext>
            </a:extLst>
          </p:cNvPr>
          <p:cNvSpPr txBox="1"/>
          <p:nvPr/>
        </p:nvSpPr>
        <p:spPr>
          <a:xfrm>
            <a:off x="6903350" y="6431510"/>
            <a:ext cx="2967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credit: Kang et al. 2020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2038" y="4200237"/>
            <a:ext cx="3280065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FF0000"/>
                </a:solidFill>
              </a:rPr>
              <a:t>ill-posed</a:t>
            </a:r>
          </a:p>
          <a:p>
            <a:r>
              <a:rPr lang="en-US" sz="2800" dirty="0">
                <a:solidFill>
                  <a:srgbClr val="FF0000"/>
                </a:solidFill>
              </a:rPr>
              <a:t>input: image-level</a:t>
            </a:r>
          </a:p>
          <a:p>
            <a:r>
              <a:rPr lang="en-US" sz="2800" dirty="0">
                <a:solidFill>
                  <a:srgbClr val="FF0000"/>
                </a:solidFill>
              </a:rPr>
              <a:t>output: instance-level</a:t>
            </a:r>
          </a:p>
        </p:txBody>
      </p:sp>
    </p:spTree>
    <p:extLst>
      <p:ext uri="{BB962C8B-B14F-4D97-AF65-F5344CB8AC3E}">
        <p14:creationId xmlns:p14="http://schemas.microsoft.com/office/powerpoint/2010/main" val="20095166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1867" y="1062871"/>
            <a:ext cx="8267296" cy="6287487"/>
          </a:xfrm>
        </p:spPr>
        <p:txBody>
          <a:bodyPr/>
          <a:lstStyle/>
          <a:p>
            <a:pPr marL="0" indent="0">
              <a:buNone/>
            </a:pPr>
            <a:r>
              <a:rPr lang="en-US" sz="4400" dirty="0">
                <a:latin typeface="+mj-lt"/>
              </a:rPr>
              <a:t>Challenges of WSOL</a:t>
            </a:r>
          </a:p>
          <a:p>
            <a:pPr marL="0" indent="0">
              <a:buNone/>
            </a:pPr>
            <a:r>
              <a:rPr lang="en-US" dirty="0"/>
              <a:t>The usual suspects: </a:t>
            </a:r>
          </a:p>
          <a:p>
            <a:pPr lvl="1"/>
            <a:r>
              <a:rPr lang="en-US" dirty="0"/>
              <a:t>clutter</a:t>
            </a:r>
          </a:p>
          <a:p>
            <a:pPr lvl="1"/>
            <a:r>
              <a:rPr lang="en-US" dirty="0"/>
              <a:t>intra-class variance</a:t>
            </a:r>
          </a:p>
          <a:p>
            <a:pPr lvl="1"/>
            <a:r>
              <a:rPr lang="en-US" dirty="0"/>
              <a:t>occlusion</a:t>
            </a:r>
          </a:p>
          <a:p>
            <a:pPr marL="0" indent="0">
              <a:buNone/>
            </a:pPr>
            <a:r>
              <a:rPr lang="en-US" dirty="0"/>
              <a:t>Mapping from class to location: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part vs whole</a:t>
            </a:r>
          </a:p>
          <a:p>
            <a:pPr lvl="1"/>
            <a:r>
              <a:rPr lang="en-US" dirty="0"/>
              <a:t>background vs object</a:t>
            </a:r>
          </a:p>
          <a:p>
            <a:pPr lvl="1"/>
            <a:r>
              <a:rPr lang="en-US" dirty="0"/>
              <a:t>concurrence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1737" y="592275"/>
            <a:ext cx="5291937" cy="352244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2337" y="4663765"/>
            <a:ext cx="2688857" cy="179397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350" y="4585317"/>
            <a:ext cx="2930882" cy="195086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2917" y="1807150"/>
            <a:ext cx="2463739" cy="163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9405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3524" y="687470"/>
            <a:ext cx="8267296" cy="6287487"/>
          </a:xfrm>
        </p:spPr>
        <p:txBody>
          <a:bodyPr/>
          <a:lstStyle/>
          <a:p>
            <a:pPr marL="0" indent="0">
              <a:buNone/>
            </a:pPr>
            <a:r>
              <a:rPr lang="en-US" sz="4400" dirty="0">
                <a:latin typeface="+mj-lt"/>
              </a:rPr>
              <a:t>Motivation/Cost  of WSOL</a:t>
            </a:r>
          </a:p>
          <a:p>
            <a:pPr marL="0" indent="0">
              <a:buNone/>
            </a:pPr>
            <a:r>
              <a:rPr lang="en-US" dirty="0"/>
              <a:t>Save labeling time at the expense of performance.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9" t="57364" r="8603"/>
          <a:stretch/>
        </p:blipFill>
        <p:spPr>
          <a:xfrm>
            <a:off x="7527851" y="165598"/>
            <a:ext cx="4306408" cy="213380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745818" y="4979997"/>
            <a:ext cx="431528" cy="2616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050" dirty="0"/>
              <a:t>      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524" y="2574161"/>
            <a:ext cx="7697973" cy="416519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ACABAA9-DF39-2547-9FBF-02EA13995647}"/>
              </a:ext>
            </a:extLst>
          </p:cNvPr>
          <p:cNvSpPr txBox="1"/>
          <p:nvPr/>
        </p:nvSpPr>
        <p:spPr>
          <a:xfrm>
            <a:off x="9281148" y="2235607"/>
            <a:ext cx="27446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figure credit: Zhang et al. 2021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1432644" y="69907"/>
            <a:ext cx="64633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       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ACABAA9-DF39-2547-9FBF-02EA13995647}"/>
              </a:ext>
            </a:extLst>
          </p:cNvPr>
          <p:cNvSpPr txBox="1"/>
          <p:nvPr/>
        </p:nvSpPr>
        <p:spPr>
          <a:xfrm>
            <a:off x="0" y="6487547"/>
            <a:ext cx="28066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figure credit: Bilen ECCV 2020</a:t>
            </a:r>
          </a:p>
        </p:txBody>
      </p:sp>
    </p:spTree>
    <p:extLst>
      <p:ext uri="{BB962C8B-B14F-4D97-AF65-F5344CB8AC3E}">
        <p14:creationId xmlns:p14="http://schemas.microsoft.com/office/powerpoint/2010/main" val="20746730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33D98-F7FA-EC4C-AA6C-45806A7A44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150" y="926756"/>
            <a:ext cx="11197556" cy="1446550"/>
          </a:xfrm>
        </p:spPr>
        <p:txBody>
          <a:bodyPr/>
          <a:lstStyle/>
          <a:p>
            <a:r>
              <a:rPr lang="en-US" dirty="0"/>
              <a:t>Three main frameworks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573" y="2373306"/>
            <a:ext cx="6341955" cy="325976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ACABAA9-DF39-2547-9FBF-02EA13995647}"/>
              </a:ext>
            </a:extLst>
          </p:cNvPr>
          <p:cNvSpPr txBox="1"/>
          <p:nvPr/>
        </p:nvSpPr>
        <p:spPr>
          <a:xfrm>
            <a:off x="8717622" y="5667749"/>
            <a:ext cx="27446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figure credit: Zhang et al. 2021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8313" y="1394458"/>
            <a:ext cx="8267296" cy="4517236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rgbClr val="0070C0"/>
                </a:solidFill>
              </a:rPr>
              <a:t>classic approaches (feature engineering)</a:t>
            </a:r>
          </a:p>
          <a:p>
            <a:pPr lvl="1"/>
            <a:r>
              <a:rPr lang="en-US" dirty="0"/>
              <a:t>clever initialization methods</a:t>
            </a:r>
          </a:p>
          <a:p>
            <a:pPr lvl="1"/>
            <a:r>
              <a:rPr lang="en-US" dirty="0"/>
              <a:t>clever refinement methods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rgbClr val="FFC000"/>
                </a:solidFill>
              </a:rPr>
              <a:t>OTS feature representations</a:t>
            </a:r>
          </a:p>
          <a:p>
            <a:pPr lvl="1"/>
            <a:r>
              <a:rPr lang="en-US" dirty="0"/>
              <a:t>pre-trained deep features</a:t>
            </a:r>
          </a:p>
          <a:p>
            <a:pPr lvl="1"/>
            <a:r>
              <a:rPr lang="en-US" dirty="0"/>
              <a:t>inherent cues in deep models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deep learning frameworks</a:t>
            </a:r>
          </a:p>
          <a:p>
            <a:pPr lvl="1"/>
            <a:r>
              <a:rPr lang="en-US" dirty="0"/>
              <a:t>single-network</a:t>
            </a:r>
          </a:p>
          <a:p>
            <a:pPr lvl="1"/>
            <a:r>
              <a:rPr lang="en-US" dirty="0"/>
              <a:t>multi-network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10358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33D98-F7FA-EC4C-AA6C-45806A7A44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150" y="437656"/>
            <a:ext cx="11197556" cy="1446550"/>
          </a:xfrm>
        </p:spPr>
        <p:txBody>
          <a:bodyPr/>
          <a:lstStyle/>
          <a:p>
            <a:r>
              <a:rPr lang="en-US" dirty="0"/>
              <a:t>Classic approaches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8313" y="1298770"/>
            <a:ext cx="8267296" cy="5133928"/>
          </a:xfrm>
        </p:spPr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en-US" dirty="0"/>
              <a:t>Initialize    2.  Refine    3.  Detect</a:t>
            </a:r>
            <a:br>
              <a:rPr lang="en-US" dirty="0"/>
            </a:br>
            <a:endParaRPr lang="en-US" dirty="0"/>
          </a:p>
          <a:p>
            <a:pPr marL="0" indent="0">
              <a:buNone/>
            </a:pPr>
            <a:r>
              <a:rPr lang="en-US" dirty="0"/>
              <a:t>Initialization of region proposals:</a:t>
            </a:r>
          </a:p>
          <a:p>
            <a:pPr lvl="1"/>
            <a:r>
              <a:rPr lang="en-US" dirty="0"/>
              <a:t>selective search (van de Sande, ICCV 2011)</a:t>
            </a:r>
          </a:p>
          <a:p>
            <a:pPr lvl="1"/>
            <a:r>
              <a:rPr lang="en-US" dirty="0"/>
              <a:t>graphs (Song, ICML 2014)</a:t>
            </a:r>
          </a:p>
          <a:p>
            <a:pPr lvl="1"/>
            <a:r>
              <a:rPr lang="en-US" dirty="0"/>
              <a:t>negative mining (Siva, CVPR 2013) </a:t>
            </a:r>
          </a:p>
          <a:p>
            <a:pPr lvl="1"/>
            <a:r>
              <a:rPr lang="en-US" dirty="0"/>
              <a:t>etc., some type of information cue on </a:t>
            </a:r>
            <a:br>
              <a:rPr lang="en-US" dirty="0"/>
            </a:br>
            <a:r>
              <a:rPr lang="en-US" dirty="0"/>
              <a:t>candidate object regions</a:t>
            </a:r>
          </a:p>
          <a:p>
            <a:pPr marL="0" indent="0">
              <a:buNone/>
            </a:pPr>
            <a:r>
              <a:rPr lang="en-US" dirty="0"/>
              <a:t>Refine:</a:t>
            </a:r>
          </a:p>
          <a:p>
            <a:pPr lvl="1">
              <a:buFontTx/>
              <a:buChar char="-"/>
            </a:pPr>
            <a:r>
              <a:rPr lang="en-US" dirty="0"/>
              <a:t>score region proposals in some way &amp; iterate</a:t>
            </a:r>
          </a:p>
          <a:p>
            <a:pPr lvl="1">
              <a:buFontTx/>
              <a:buChar char="-"/>
            </a:pPr>
            <a:r>
              <a:rPr lang="en-US" dirty="0"/>
              <a:t>one positive instance per proposal (relax-max, </a:t>
            </a:r>
            <a:r>
              <a:rPr lang="en-US" dirty="0" err="1"/>
              <a:t>nms</a:t>
            </a:r>
            <a:r>
              <a:rPr lang="en-US" dirty="0"/>
              <a:t>)</a:t>
            </a:r>
          </a:p>
          <a:p>
            <a:pPr lvl="1">
              <a:buFontTx/>
              <a:buChar char="-"/>
            </a:pPr>
            <a:r>
              <a:rPr lang="en-US" dirty="0"/>
              <a:t>HOG, SIFT, etc. </a:t>
            </a:r>
          </a:p>
          <a:p>
            <a:pPr lvl="1">
              <a:buFontTx/>
              <a:buChar char="-"/>
            </a:pPr>
            <a:r>
              <a:rPr lang="en-US" dirty="0"/>
              <a:t>Deformable Parts Model, SVM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2629" y="1455512"/>
            <a:ext cx="5187283" cy="236157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ACABAA9-DF39-2547-9FBF-02EA13995647}"/>
              </a:ext>
            </a:extLst>
          </p:cNvPr>
          <p:cNvSpPr txBox="1"/>
          <p:nvPr/>
        </p:nvSpPr>
        <p:spPr>
          <a:xfrm>
            <a:off x="8983044" y="1105478"/>
            <a:ext cx="27446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figure credit: Zhang et al. 2021</a:t>
            </a:r>
          </a:p>
        </p:txBody>
      </p:sp>
    </p:spTree>
    <p:extLst>
      <p:ext uri="{BB962C8B-B14F-4D97-AF65-F5344CB8AC3E}">
        <p14:creationId xmlns:p14="http://schemas.microsoft.com/office/powerpoint/2010/main" val="6567604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33D98-F7FA-EC4C-AA6C-45806A7A44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150" y="437656"/>
            <a:ext cx="11197556" cy="1446550"/>
          </a:xfrm>
        </p:spPr>
        <p:txBody>
          <a:bodyPr/>
          <a:lstStyle/>
          <a:p>
            <a:r>
              <a:rPr lang="en-US" dirty="0"/>
              <a:t>Classic approaches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8313" y="1298770"/>
            <a:ext cx="8267296" cy="5133928"/>
          </a:xfrm>
        </p:spPr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en-US" dirty="0"/>
              <a:t>Initialize    2.  Refine    3.  Detect</a:t>
            </a:r>
            <a:br>
              <a:rPr lang="en-US" dirty="0"/>
            </a:br>
            <a:endParaRPr lang="en-US" dirty="0"/>
          </a:p>
          <a:p>
            <a:pPr marL="0" indent="0">
              <a:buNone/>
            </a:pPr>
            <a:r>
              <a:rPr lang="en-US" dirty="0"/>
              <a:t>Initialization of region proposals:</a:t>
            </a:r>
          </a:p>
          <a:p>
            <a:pPr lvl="1"/>
            <a:r>
              <a:rPr lang="en-US" dirty="0"/>
              <a:t>selective search (van de Sande, ICCV 2011)</a:t>
            </a:r>
          </a:p>
          <a:p>
            <a:pPr lvl="1"/>
            <a:r>
              <a:rPr lang="en-US" dirty="0"/>
              <a:t>graphs (Song, ICML 2014)</a:t>
            </a:r>
          </a:p>
          <a:p>
            <a:pPr lvl="1"/>
            <a:r>
              <a:rPr lang="en-US" dirty="0"/>
              <a:t>negative mining (Siva, CVPR 2013) </a:t>
            </a:r>
          </a:p>
          <a:p>
            <a:pPr lvl="1"/>
            <a:r>
              <a:rPr lang="en-US" dirty="0"/>
              <a:t>etc., some type of information cue on </a:t>
            </a:r>
            <a:br>
              <a:rPr lang="en-US" dirty="0"/>
            </a:br>
            <a:r>
              <a:rPr lang="en-US" dirty="0"/>
              <a:t>candidate object regions</a:t>
            </a:r>
          </a:p>
          <a:p>
            <a:pPr marL="0" indent="0">
              <a:buNone/>
            </a:pPr>
            <a:r>
              <a:rPr lang="en-US" dirty="0"/>
              <a:t>Refine:</a:t>
            </a:r>
          </a:p>
          <a:p>
            <a:pPr lvl="1">
              <a:buFontTx/>
              <a:buChar char="-"/>
            </a:pPr>
            <a:r>
              <a:rPr lang="en-US" dirty="0"/>
              <a:t>score region proposals in some way &amp; iterate</a:t>
            </a:r>
          </a:p>
          <a:p>
            <a:pPr lvl="1">
              <a:buFontTx/>
              <a:buChar char="-"/>
            </a:pPr>
            <a:r>
              <a:rPr lang="en-US" dirty="0"/>
              <a:t>one positive instance per proposal (relax-max, </a:t>
            </a:r>
            <a:r>
              <a:rPr lang="en-US" dirty="0" err="1"/>
              <a:t>nms</a:t>
            </a:r>
            <a:r>
              <a:rPr lang="en-US" dirty="0"/>
              <a:t>)</a:t>
            </a:r>
          </a:p>
          <a:p>
            <a:pPr lvl="1">
              <a:buFontTx/>
              <a:buChar char="-"/>
            </a:pPr>
            <a:r>
              <a:rPr lang="en-US" dirty="0"/>
              <a:t>HOG, SIFT, etc. </a:t>
            </a:r>
          </a:p>
          <a:p>
            <a:pPr lvl="1">
              <a:buFontTx/>
              <a:buChar char="-"/>
            </a:pPr>
            <a:r>
              <a:rPr lang="en-US" dirty="0"/>
              <a:t>Deformable Parts Model, SVM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2629" y="1455512"/>
            <a:ext cx="5187283" cy="236157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ACABAA9-DF39-2547-9FBF-02EA13995647}"/>
              </a:ext>
            </a:extLst>
          </p:cNvPr>
          <p:cNvSpPr txBox="1"/>
          <p:nvPr/>
        </p:nvSpPr>
        <p:spPr>
          <a:xfrm>
            <a:off x="8983044" y="1105478"/>
            <a:ext cx="27446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figure credit: Zhang et al. 2021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542314" y="4706494"/>
            <a:ext cx="4876799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The building blocks of other models</a:t>
            </a:r>
          </a:p>
        </p:txBody>
      </p:sp>
    </p:spTree>
    <p:extLst>
      <p:ext uri="{BB962C8B-B14F-4D97-AF65-F5344CB8AC3E}">
        <p14:creationId xmlns:p14="http://schemas.microsoft.com/office/powerpoint/2010/main" val="1345872118"/>
      </p:ext>
    </p:extLst>
  </p:cSld>
  <p:clrMapOvr>
    <a:masterClrMapping/>
  </p:clrMapOvr>
</p:sld>
</file>

<file path=ppt/theme/theme1.xml><?xml version="1.0" encoding="utf-8"?>
<a:theme xmlns:a="http://schemas.openxmlformats.org/drawingml/2006/main" name="MadridVTI">
  <a:themeElements>
    <a:clrScheme name="AnalogousFromDarkSeedLeftStep">
      <a:dk1>
        <a:srgbClr val="000000"/>
      </a:dk1>
      <a:lt1>
        <a:srgbClr val="FFFFFF"/>
      </a:lt1>
      <a:dk2>
        <a:srgbClr val="1B2430"/>
      </a:dk2>
      <a:lt2>
        <a:srgbClr val="F0F3F1"/>
      </a:lt2>
      <a:accent1>
        <a:srgbClr val="C34DA6"/>
      </a:accent1>
      <a:accent2>
        <a:srgbClr val="9D3BB1"/>
      </a:accent2>
      <a:accent3>
        <a:srgbClr val="7E4DC3"/>
      </a:accent3>
      <a:accent4>
        <a:srgbClr val="4344B5"/>
      </a:accent4>
      <a:accent5>
        <a:srgbClr val="4D7FC3"/>
      </a:accent5>
      <a:accent6>
        <a:srgbClr val="3B9EB1"/>
      </a:accent6>
      <a:hlink>
        <a:srgbClr val="3F60BF"/>
      </a:hlink>
      <a:folHlink>
        <a:srgbClr val="7F7F7F"/>
      </a:folHlink>
    </a:clrScheme>
    <a:fontScheme name="Madrid">
      <a:majorFont>
        <a:latin typeface="Seaford Display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dridVTI" id="{5F675924-ADDD-6B4C-A2D4-69150D1F0C16}" vid="{BEA84270-19BD-7342-8ABF-EFF1668AF11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4615</TotalTime>
  <Words>1113</Words>
  <Application>Microsoft Macintosh PowerPoint</Application>
  <PresentationFormat>Widescreen</PresentationFormat>
  <Paragraphs>170</Paragraphs>
  <Slides>27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4" baseType="lpstr">
      <vt:lpstr>Arial</vt:lpstr>
      <vt:lpstr>Calibri</vt:lpstr>
      <vt:lpstr>Optima</vt:lpstr>
      <vt:lpstr>Seaford Display</vt:lpstr>
      <vt:lpstr>System Font Regular</vt:lpstr>
      <vt:lpstr>Tenorite</vt:lpstr>
      <vt:lpstr>MadridVTI</vt:lpstr>
      <vt:lpstr>Weakly Supervised Object Localization (WSOL) Overview</vt:lpstr>
      <vt:lpstr>Weakly Supervised Object Localization (WSOL)</vt:lpstr>
      <vt:lpstr>Weakly Supervised Object Localization (WSOL)</vt:lpstr>
      <vt:lpstr>Weakly Supervised Object Localization (WSOL)</vt:lpstr>
      <vt:lpstr>PowerPoint Presentation</vt:lpstr>
      <vt:lpstr>PowerPoint Presentation</vt:lpstr>
      <vt:lpstr>Three main frameworks</vt:lpstr>
      <vt:lpstr>Classic approaches</vt:lpstr>
      <vt:lpstr>Classic approaches</vt:lpstr>
      <vt:lpstr>Feature representations from off-the-shelf models</vt:lpstr>
      <vt:lpstr>End-to-end deep weakly supervised learning</vt:lpstr>
      <vt:lpstr>Evaluation metrics</vt:lpstr>
      <vt:lpstr>Use cases</vt:lpstr>
      <vt:lpstr>CAM methods are popular    </vt:lpstr>
      <vt:lpstr>TS-CAM: Token Semantic Coupled Attention Map for Weakly Supervised Object Localization</vt:lpstr>
      <vt:lpstr>TS-CAM: Token Semantic Coupled Attention Map for Weakly Supervised Object Localization</vt:lpstr>
      <vt:lpstr>TS-CAM: Token Semantic Coupled Attention Map for Weakly Supervised Object Localization</vt:lpstr>
      <vt:lpstr>ECCV 2020 Tutorial on Weakly-Supervised Learning in Computer Vision</vt:lpstr>
      <vt:lpstr>Weakly Supervised Object Localization and Detection: A Survey, Zhang et al. 2021 </vt:lpstr>
      <vt:lpstr>Takeaways:  - methods that require initialization are sensitive to that choice and prone to overfitting  - end-to-end networks are SOA  - performance compared to standard supervision is ~70-80% in best cases  Let’s demo 💻</vt:lpstr>
      <vt:lpstr>Extra slides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Weakly Supervised Object Localization</dc:title>
  <dc:creator>Tyler Newton</dc:creator>
  <cp:lastModifiedBy>Tyler Newton</cp:lastModifiedBy>
  <cp:revision>101</cp:revision>
  <dcterms:created xsi:type="dcterms:W3CDTF">2022-02-05T03:24:02Z</dcterms:created>
  <dcterms:modified xsi:type="dcterms:W3CDTF">2022-03-04T23:05:29Z</dcterms:modified>
</cp:coreProperties>
</file>